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3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/>
    <p:restoredTop sz="94231"/>
  </p:normalViewPr>
  <p:slideViewPr>
    <p:cSldViewPr snapToGrid="0" snapToObjects="1">
      <p:cViewPr varScale="1">
        <p:scale>
          <a:sx n="98" d="100"/>
          <a:sy n="98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linear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ja-JP" altLang="en-US"/>
              <a:t>线性方法</a:t>
            </a:r>
            <a:r>
              <a:rPr lang="zh-CN" altLang="en-US" dirty="0"/>
              <a:t>、</a:t>
            </a:r>
            <a:r>
              <a:rPr lang="ja-JP" altLang="en-US"/>
              <a:t>基础优化和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lang="en-US" altLang="ja-JP" dirty="0"/>
          </a:p>
          <a:p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689D659-65F4-A242-8EF2-77FFAB178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</a:t>
            </a:r>
            <a:r>
              <a:rPr lang="en-US" sz="1600" b="1">
                <a:hlinkClick r:id="rId4"/>
              </a:rPr>
              <a:t>linear.html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615439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easure Estimation Qu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测量估计质量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mpare the true value vs the estimated value Real sale price vs estimated house pri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比较真实值与估计值</a:t>
                </a:r>
                <a:r>
                  <a:rPr lang="ja-JP" altLang="en-US" dirty="0"/>
                  <a:t> （</a:t>
                </a:r>
                <a:r>
                  <a:rPr lang="ja-JP" altLang="en-US"/>
                  <a:t>实际销售价格与估计的房价</a:t>
                </a:r>
                <a:r>
                  <a:rPr lang="ja-JP" altLang="en-US" dirty="0"/>
                  <a:t>）</a:t>
                </a:r>
              </a:p>
              <a:p>
                <a:r>
                  <a:rPr lang="ja-JP" altLang="en-US"/>
                  <a:t>以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真实值</a:t>
                </a:r>
                <a:r>
                  <a:rPr lang="zh-CN" altLang="en-US" dirty="0"/>
                  <a:t>，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估计值，我们可以比较损失</a:t>
                </a:r>
                <a:br>
                  <a:rPr lang="ja-JP" altLang="en-US" dirty="0"/>
                </a:br>
                <a:br>
                  <a:rPr lang="ja-JP" altLang="en-US"/>
                </a:br>
                <a:r>
                  <a:rPr lang="ja-JP" altLang="en-US"/>
                  <a:t>平方损失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09" name="Compare the true value vs the estimated value Real sale price vs estimated house pri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blipFill>
                <a:blip r:embed="rId3"/>
                <a:stretch>
                  <a:fillRect l="-66667" r="-88889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blipFill>
                <a:blip r:embed="rId4"/>
                <a:stretch>
                  <a:fillRect l="-5435" r="-15217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Equation"/>
          <p:cNvSpPr txBox="1"/>
          <p:nvPr/>
        </p:nvSpPr>
        <p:spPr>
          <a:xfrm>
            <a:off x="1156508" y="20423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13" name="Equation"/>
          <p:cNvSpPr txBox="1"/>
          <p:nvPr/>
        </p:nvSpPr>
        <p:spPr>
          <a:xfrm>
            <a:off x="4071739" y="195367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in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训练数据集 </a:t>
            </a:r>
          </a:p>
        </p:txBody>
      </p:sp>
      <p:sp>
        <p:nvSpPr>
          <p:cNvPr id="216" name="Collect multiple data points to fit parameters Houses sold in the last 6 months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552887" cy="234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收集多个数据点以训练参数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在过去</a:t>
            </a:r>
            <a:r>
              <a:rPr lang="en-US" altLang="zh-CN" dirty="0"/>
              <a:t>6</a:t>
            </a:r>
            <a:r>
              <a:rPr lang="zh-CN" altLang="en-US" dirty="0"/>
              <a:t>个月内出售的房屋）</a:t>
            </a:r>
            <a:br>
              <a:rPr dirty="0"/>
            </a:br>
            <a:endParaRPr dirty="0"/>
          </a:p>
          <a:p>
            <a:r>
              <a:rPr lang="ja-JP" altLang="en-US"/>
              <a:t>这个叫做训练数据集 </a:t>
            </a:r>
            <a:endParaRPr lang="en-US" altLang="ja-JP" dirty="0"/>
          </a:p>
          <a:p>
            <a:r>
              <a:rPr lang="ja-JP" altLang="en-US"/>
              <a:t>训练数据集 越大越好</a:t>
            </a:r>
            <a:endParaRPr lang="en-US" altLang="ja-JP" dirty="0"/>
          </a:p>
          <a:p>
            <a:r>
              <a:rPr lang="ja-JP" altLang="en-US"/>
              <a:t>假设有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个房屋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blipFill>
                <a:blip r:embed="rId2"/>
                <a:stretch>
                  <a:fillRect l="-3828" r="-57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Equation"/>
              <p:cNvSpPr txBox="1"/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blipFill>
                <a:blip r:embed="rId3"/>
                <a:stretch>
                  <a:fillRect l="-4592" r="-9694" b="-76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学习参数</a:t>
            </a:r>
            <a:endParaRPr dirty="0"/>
          </a:p>
        </p:txBody>
      </p:sp>
      <p:sp>
        <p:nvSpPr>
          <p:cNvPr id="221" name="Training lo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训练损失</a:t>
            </a:r>
            <a:endParaRPr dirty="0"/>
          </a:p>
          <a:p>
            <a:endParaRPr dirty="0"/>
          </a:p>
          <a:p>
            <a:endParaRPr dirty="0"/>
          </a:p>
          <a:p>
            <a:endParaRPr lang="en-US" altLang="ja-JP" dirty="0"/>
          </a:p>
          <a:p>
            <a:r>
              <a:rPr lang="ja-JP" altLang="en-US"/>
              <a:t>最小化学习参数的损失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−⟨</m:t>
                              </m:r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blipFill>
                <a:blip r:embed="rId2"/>
                <a:stretch>
                  <a:fillRect l="-1264" t="-1667" r="-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700"/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blipFill>
                <a:blip r:embed="rId3"/>
                <a:stretch>
                  <a:fillRect l="-1852" r="-4321" b="-2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sed-form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封闭解</a:t>
            </a:r>
            <a:endParaRPr dirty="0"/>
          </a:p>
        </p:txBody>
      </p:sp>
      <p:sp>
        <p:nvSpPr>
          <p:cNvPr id="226" name="Add bias into weights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将偏差添加到权重中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损失是凸性的，因此最优解满足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blipFill>
                <a:blip r:embed="rId2"/>
                <a:stretch>
                  <a:fillRect l="-1597" r="-1597" b="-226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blipFill>
                <a:blip r:embed="rId3"/>
                <a:stretch>
                  <a:fillRect l="-4598" r="-7471" b="-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Equation"/>
              <p:cNvSpPr txBox="1"/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blipFill>
                <a:blip r:embed="rId4"/>
                <a:stretch>
                  <a:fillRect l="-1802" r="-2703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𝐗𝐲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blipFill>
                <a:blip r:embed="rId5"/>
                <a:stretch>
                  <a:fillRect l="-2381" r="-428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←[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blipFill>
                <a:blip r:embed="rId7"/>
                <a:stretch>
                  <a:fillRect l="-1418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基础优化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zh-CN" altLang="en-US" dirty="0"/>
                  <a:t>更新权重</a:t>
                </a:r>
                <a:r>
                  <a:rPr lang="ja-JP" altLang="en-US"/>
                  <a:t>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oose a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选择学习率</a:t>
            </a:r>
            <a:endParaRPr dirty="0"/>
          </a:p>
        </p:txBody>
      </p:sp>
      <p:grpSp>
        <p:nvGrpSpPr>
          <p:cNvPr id="271" name="Group"/>
          <p:cNvGrpSpPr/>
          <p:nvPr/>
        </p:nvGrpSpPr>
        <p:grpSpPr>
          <a:xfrm>
            <a:off x="707492" y="2036379"/>
            <a:ext cx="3728516" cy="2100233"/>
            <a:chOff x="0" y="0"/>
            <a:chExt cx="3728515" cy="2100231"/>
          </a:xfrm>
        </p:grpSpPr>
        <p:grpSp>
          <p:nvGrpSpPr>
            <p:cNvPr id="261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58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462226" y="413595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4" name="Connection Line"/>
            <p:cNvCxnSpPr>
              <a:stCxn id="263" idx="0"/>
              <a:endCxn id="262" idx="0"/>
            </p:cNvCxnSpPr>
            <p:nvPr/>
          </p:nvCxnSpPr>
          <p:spPr>
            <a:xfrm flipV="1">
              <a:off x="2516539" y="203086"/>
              <a:ext cx="1" cy="26762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5" name="Circle"/>
            <p:cNvSpPr/>
            <p:nvPr/>
          </p:nvSpPr>
          <p:spPr>
            <a:xfrm>
              <a:off x="2380635" y="663620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6" name="Connection Line"/>
            <p:cNvCxnSpPr>
              <a:stCxn id="265" idx="0"/>
              <a:endCxn id="263" idx="0"/>
            </p:cNvCxnSpPr>
            <p:nvPr/>
          </p:nvCxnSpPr>
          <p:spPr>
            <a:xfrm flipV="1">
              <a:off x="2434948" y="470709"/>
              <a:ext cx="81592" cy="25002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7" name="Circle"/>
            <p:cNvSpPr/>
            <p:nvPr/>
          </p:nvSpPr>
          <p:spPr>
            <a:xfrm>
              <a:off x="2283438" y="849469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8" name="Connection Line"/>
            <p:cNvCxnSpPr>
              <a:stCxn id="267" idx="0"/>
              <a:endCxn id="265" idx="0"/>
            </p:cNvCxnSpPr>
            <p:nvPr/>
          </p:nvCxnSpPr>
          <p:spPr>
            <a:xfrm flipV="1">
              <a:off x="2337751" y="720734"/>
              <a:ext cx="97198" cy="1858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9" name="Circle"/>
            <p:cNvSpPr/>
            <p:nvPr/>
          </p:nvSpPr>
          <p:spPr>
            <a:xfrm>
              <a:off x="2111090" y="993001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0" name="Connection Line"/>
            <p:cNvCxnSpPr>
              <a:stCxn id="269" idx="0"/>
              <a:endCxn id="267" idx="0"/>
            </p:cNvCxnSpPr>
            <p:nvPr/>
          </p:nvCxnSpPr>
          <p:spPr>
            <a:xfrm flipV="1">
              <a:off x="2165403" y="906583"/>
              <a:ext cx="172349" cy="143533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  <p:sp>
        <p:nvSpPr>
          <p:cNvPr id="272" name="Not too small"/>
          <p:cNvSpPr txBox="1"/>
          <p:nvPr/>
        </p:nvSpPr>
        <p:spPr>
          <a:xfrm>
            <a:off x="1630357" y="1290147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73" name="Not too big"/>
          <p:cNvSpPr txBox="1"/>
          <p:nvPr/>
        </p:nvSpPr>
        <p:spPr>
          <a:xfrm>
            <a:off x="5783108" y="1290147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grpSp>
        <p:nvGrpSpPr>
          <p:cNvPr id="287" name="Group"/>
          <p:cNvGrpSpPr/>
          <p:nvPr/>
        </p:nvGrpSpPr>
        <p:grpSpPr>
          <a:xfrm>
            <a:off x="4707992" y="2036379"/>
            <a:ext cx="3728516" cy="2100233"/>
            <a:chOff x="0" y="0"/>
            <a:chExt cx="3728515" cy="2100231"/>
          </a:xfrm>
        </p:grpSpPr>
        <p:grpSp>
          <p:nvGrpSpPr>
            <p:cNvPr id="277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74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2628419" y="1355357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0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2516539" y="203086"/>
              <a:ext cx="166194" cy="120938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1" name="Circle"/>
            <p:cNvSpPr/>
            <p:nvPr/>
          </p:nvSpPr>
          <p:spPr>
            <a:xfrm>
              <a:off x="2336316" y="501120"/>
              <a:ext cx="108628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2" name="Connection Line"/>
            <p:cNvCxnSpPr>
              <a:stCxn id="281" idx="0"/>
              <a:endCxn id="279" idx="0"/>
            </p:cNvCxnSpPr>
            <p:nvPr/>
          </p:nvCxnSpPr>
          <p:spPr>
            <a:xfrm>
              <a:off x="2390630" y="558234"/>
              <a:ext cx="292103" cy="854238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3" name="Circle"/>
            <p:cNvSpPr/>
            <p:nvPr/>
          </p:nvSpPr>
          <p:spPr>
            <a:xfrm>
              <a:off x="2397927" y="1307423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4" name="Connection Line"/>
            <p:cNvCxnSpPr>
              <a:stCxn id="283" idx="0"/>
              <a:endCxn id="281" idx="0"/>
            </p:cNvCxnSpPr>
            <p:nvPr/>
          </p:nvCxnSpPr>
          <p:spPr>
            <a:xfrm flipH="1" flipV="1">
              <a:off x="2390630" y="558234"/>
              <a:ext cx="61611" cy="80630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5" name="Circle"/>
            <p:cNvSpPr/>
            <p:nvPr/>
          </p:nvSpPr>
          <p:spPr>
            <a:xfrm>
              <a:off x="2155408" y="79726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6" name="Connection Line"/>
            <p:cNvCxnSpPr>
              <a:stCxn id="285" idx="0"/>
              <a:endCxn id="283" idx="0"/>
            </p:cNvCxnSpPr>
            <p:nvPr/>
          </p:nvCxnSpPr>
          <p:spPr>
            <a:xfrm>
              <a:off x="2209721" y="854376"/>
              <a:ext cx="242520" cy="51016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小批量随机梯度下降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zh-CN" altLang="en-US" dirty="0"/>
              <a:t>个样本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</a:t>
            </a:r>
            <a:r>
              <a:rPr lang="zh-CN" altLang="en-US" i="0" dirty="0"/>
              <a:t>批量大小，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Equation"/>
              <p:cNvSpPr txBox="1"/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9375" r="-13542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hoose a Batch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选择批量值</a:t>
            </a:r>
            <a:endParaRPr dirty="0"/>
          </a:p>
        </p:txBody>
      </p:sp>
      <p:sp>
        <p:nvSpPr>
          <p:cNvPr id="295" name="Not too small"/>
          <p:cNvSpPr txBox="1"/>
          <p:nvPr/>
        </p:nvSpPr>
        <p:spPr>
          <a:xfrm>
            <a:off x="1527256" y="112999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96" name="Not too big"/>
          <p:cNvSpPr txBox="1"/>
          <p:nvPr/>
        </p:nvSpPr>
        <p:spPr>
          <a:xfrm>
            <a:off x="5769056" y="1129994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sp>
        <p:nvSpPr>
          <p:cNvPr id="297" name="Workload is too small, hard to fully utilize computation resources"/>
          <p:cNvSpPr txBox="1"/>
          <p:nvPr/>
        </p:nvSpPr>
        <p:spPr>
          <a:xfrm>
            <a:off x="677748" y="1997615"/>
            <a:ext cx="32554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批量值太小，难以充分利用计算资源</a:t>
            </a:r>
            <a:endParaRPr dirty="0"/>
          </a:p>
        </p:txBody>
      </p:sp>
      <p:sp>
        <p:nvSpPr>
          <p:cNvPr id="298" name="Memory issue…"/>
          <p:cNvSpPr txBox="1"/>
          <p:nvPr/>
        </p:nvSpPr>
        <p:spPr>
          <a:xfrm>
            <a:off x="4888659" y="1973931"/>
            <a:ext cx="378590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批量值太大，浪费计算</a:t>
            </a:r>
            <a:r>
              <a:rPr lang="zh-CN" altLang="en-US" dirty="0"/>
              <a:t>资源；</a:t>
            </a:r>
            <a:endParaRPr lang="en-US" altLang="ja-JP" dirty="0"/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例如 当</a:t>
            </a:r>
            <a:r>
              <a:rPr lang="en-US" altLang="ja-JP" dirty="0"/>
              <a:t>		</a:t>
            </a:r>
            <a:r>
              <a:rPr lang="ja-JP" altLang="en-US"/>
              <a:t>都相同时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Equation"/>
              <p:cNvSpPr txBox="1"/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600" dirty="0"/>
              </a:p>
            </p:txBody>
          </p:sp>
        </mc:Choice>
        <mc:Fallback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blipFill>
                <a:blip r:embed="rId2"/>
                <a:stretch>
                  <a:fillRect l="-43750" r="-62500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302" name="Problem: estimate a real value…"/>
          <p:cNvSpPr txBox="1">
            <a:spLocks noGrp="1"/>
          </p:cNvSpPr>
          <p:nvPr>
            <p:ph type="body" idx="1"/>
          </p:nvPr>
        </p:nvSpPr>
        <p:spPr>
          <a:xfrm>
            <a:off x="340592" y="771336"/>
            <a:ext cx="8205304" cy="4239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问题</a:t>
            </a:r>
            <a:r>
              <a:rPr lang="zh-CN" altLang="en-US" dirty="0"/>
              <a:t>： 估计一个真正的值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损失</a:t>
            </a:r>
            <a:r>
              <a:rPr lang="zh-CN" altLang="en-US" dirty="0"/>
              <a:t>：</a:t>
            </a:r>
            <a:r>
              <a:rPr dirty="0"/>
              <a:t> </a:t>
            </a:r>
            <a:r>
              <a:rPr lang="ja-JP" altLang="en-US"/>
              <a:t>平方损失</a:t>
            </a:r>
            <a:endParaRPr lang="en-US" altLang="ja-JP" dirty="0"/>
          </a:p>
          <a:p>
            <a:endParaRPr dirty="0"/>
          </a:p>
          <a:p>
            <a:r>
              <a:rPr lang="ja-JP" altLang="en-US"/>
              <a:t>小批量随机梯度</a:t>
            </a:r>
            <a:r>
              <a:rPr lang="zh-CN" altLang="en-US" dirty="0"/>
              <a:t>（</a:t>
            </a:r>
            <a:r>
              <a:rPr dirty="0"/>
              <a:t>mini-batch SGD</a:t>
            </a:r>
            <a:r>
              <a:rPr lang="zh-CN" altLang="en-US" dirty="0"/>
              <a:t>）</a:t>
            </a:r>
            <a:r>
              <a:rPr lang="ja-JP" altLang="en-US"/>
              <a:t>学习</a:t>
            </a:r>
            <a:endParaRPr dirty="0"/>
          </a:p>
          <a:p>
            <a:pPr lvl="1"/>
            <a:r>
              <a:rPr lang="ja-JP" altLang="en-US"/>
              <a:t>选择一个起点</a:t>
            </a:r>
            <a:endParaRPr lang="en-US" altLang="ja-JP" dirty="0"/>
          </a:p>
          <a:p>
            <a:pPr lvl="1"/>
            <a:r>
              <a:rPr lang="ja-JP" altLang="en-US"/>
              <a:t>重复</a:t>
            </a:r>
            <a:endParaRPr dirty="0"/>
          </a:p>
          <a:p>
            <a:pPr marL="1257300" lvl="2" indent="-342900"/>
            <a:r>
              <a:rPr lang="ja-JP" altLang="en-US"/>
              <a:t>计算梯度</a:t>
            </a:r>
            <a:endParaRPr lang="en-US" altLang="ja-JP" dirty="0"/>
          </a:p>
          <a:p>
            <a:pPr marL="1257300" lvl="2" indent="-342900"/>
            <a:r>
              <a:rPr lang="ja-JP" altLang="en-US"/>
              <a:t>更新参数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blipFill>
                <a:blip r:embed="rId2"/>
                <a:stretch>
                  <a:fillRect l="-3268" r="-1961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Equation"/>
              <p:cNvSpPr txBox="1"/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3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blipFill>
                <a:blip r:embed="rId3"/>
                <a:stretch>
                  <a:fillRect l="-4865" r="-14595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748358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oftmax…"/>
          <p:cNvSpPr txBox="1">
            <a:spLocks noGrp="1"/>
          </p:cNvSpPr>
          <p:nvPr>
            <p:ph type="title"/>
          </p:nvPr>
        </p:nvSpPr>
        <p:spPr>
          <a:xfrm>
            <a:off x="215021" y="1807222"/>
            <a:ext cx="7772401" cy="16197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02" y="1807222"/>
            <a:ext cx="4192291" cy="161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2" animBg="1" advAuto="0"/>
      <p:bldP spid="312" grpId="1" animBg="1" advAuto="0"/>
      <p:bldP spid="313" grpId="4" animBg="1" advAuto="0"/>
      <p:bldP spid="31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rcRect t="11076" b="16048"/>
          <a:stretch>
            <a:fillRect/>
          </a:stretch>
        </p:blipFill>
        <p:spPr>
          <a:xfrm>
            <a:off x="1499839" y="2061473"/>
            <a:ext cx="2949515" cy="214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07" y="1691557"/>
            <a:ext cx="1467990" cy="261422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https://www.kaggle.com/c/human-protein-atlas-image-classification"/>
          <p:cNvSpPr txBox="1"/>
          <p:nvPr/>
        </p:nvSpPr>
        <p:spPr>
          <a:xfrm>
            <a:off x="1975979" y="4511995"/>
            <a:ext cx="53514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https://www.kaggle.com/c/human-protein-atlas-image-classification</a:t>
            </a:r>
          </a:p>
        </p:txBody>
      </p:sp>
      <p:sp>
        <p:nvSpPr>
          <p:cNvPr id="320" name="Classify human protein microscope images into 28 categorie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89781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将人类蛋白质显微镜图像分为</a:t>
            </a:r>
            <a:r>
              <a:rPr lang="en-US" altLang="ja-JP" dirty="0"/>
              <a:t>28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43745"/>
            <a:ext cx="8255000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"/>
          <p:cNvSpPr txBox="1"/>
          <p:nvPr/>
        </p:nvSpPr>
        <p:spPr>
          <a:xfrm>
            <a:off x="6407118" y="4238478"/>
            <a:ext cx="616556" cy="421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spcBef>
                <a:spcPts val="800"/>
              </a:spcBef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5" name="https://www.kaggle.com/c/malware-classification"/>
          <p:cNvSpPr txBox="1"/>
          <p:nvPr/>
        </p:nvSpPr>
        <p:spPr>
          <a:xfrm>
            <a:off x="2622731" y="4208925"/>
            <a:ext cx="38985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https://www.kaggle.com/c/malware-classification</a:t>
            </a:r>
          </a:p>
        </p:txBody>
      </p:sp>
      <p:sp>
        <p:nvSpPr>
          <p:cNvPr id="326" name="Classify malware into 9 categories"/>
          <p:cNvSpPr txBox="1">
            <a:spLocks noGrp="1"/>
          </p:cNvSpPr>
          <p:nvPr>
            <p:ph type="body" sz="quarter" idx="1"/>
          </p:nvPr>
        </p:nvSpPr>
        <p:spPr>
          <a:xfrm>
            <a:off x="321761" y="1147521"/>
            <a:ext cx="8205305" cy="78881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将恶意软件分为</a:t>
            </a:r>
            <a:r>
              <a:rPr lang="en-US" altLang="ja-JP" dirty="0"/>
              <a:t>9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sp>
        <p:nvSpPr>
          <p:cNvPr id="329" name="Classify toxic Wikipedia comments into 7 categori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将维基百科上的恶语评论分为</a:t>
            </a:r>
            <a:r>
              <a:rPr lang="en-US" altLang="ja-JP" dirty="0"/>
              <a:t>7</a:t>
            </a:r>
            <a:r>
              <a:rPr lang="ja-JP" altLang="en-US"/>
              <a:t>类</a:t>
            </a:r>
            <a:endParaRPr dirty="0"/>
          </a:p>
        </p:txBody>
      </p:sp>
      <p:sp>
        <p:nvSpPr>
          <p:cNvPr id="330" name="https://www.kaggle.com/c/jigsaw-toxic-comment-classification-challenge"/>
          <p:cNvSpPr txBox="1"/>
          <p:nvPr/>
        </p:nvSpPr>
        <p:spPr>
          <a:xfrm>
            <a:off x="1693839" y="4574123"/>
            <a:ext cx="575632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https://www.kaggle.com/c/jigsaw-toxic-comment-classification-challenge</a:t>
            </a:r>
          </a:p>
        </p:txBody>
      </p:sp>
      <p:sp>
        <p:nvSpPr>
          <p:cNvPr id="331" name="Classify"/>
          <p:cNvSpPr txBox="1"/>
          <p:nvPr/>
        </p:nvSpPr>
        <p:spPr>
          <a:xfrm>
            <a:off x="4310305" y="2396419"/>
            <a:ext cx="9678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Classify 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rcRect r="33939"/>
          <a:stretch>
            <a:fillRect/>
          </a:stretch>
        </p:blipFill>
        <p:spPr>
          <a:xfrm>
            <a:off x="1922102" y="1661953"/>
            <a:ext cx="4658342" cy="278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dict the category…"/>
          <p:cNvSpPr txBox="1"/>
          <p:nvPr/>
        </p:nvSpPr>
        <p:spPr>
          <a:xfrm>
            <a:off x="4479057" y="1028928"/>
            <a:ext cx="4659967" cy="264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预测类别</a:t>
            </a:r>
            <a:endParaRPr lang="en-US" altLang="ja-JP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i="1" dirty="0"/>
              <a:t>max</a:t>
            </a:r>
            <a:r>
              <a:rPr dirty="0"/>
              <a:t> </a:t>
            </a:r>
            <a:r>
              <a:rPr lang="ja-JP" altLang="en-US"/>
              <a:t>不可求导</a:t>
            </a: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定义一个损失函数</a:t>
            </a:r>
            <a:endParaRPr dirty="0"/>
          </a:p>
        </p:txBody>
      </p:sp>
      <p:sp>
        <p:nvSpPr>
          <p:cNvPr id="335" name="Single continuous out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21001" cy="25480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ja-JP" altLang="en-US"/>
              <a:t>单</a:t>
            </a:r>
            <a:r>
              <a:rPr lang="zh-CN" altLang="en-US" dirty="0"/>
              <a:t>个</a:t>
            </a:r>
            <a:r>
              <a:rPr lang="ja-JP" altLang="en-US"/>
              <a:t>连续</a:t>
            </a:r>
            <a:r>
              <a:rPr lang="zh-CN" altLang="en-US"/>
              <a:t>数值</a:t>
            </a:r>
            <a:r>
              <a:rPr lang="ja-JP" altLang="en-US"/>
              <a:t>输出</a:t>
            </a:r>
            <a:endParaRPr lang="en-US" altLang="ja-JP" dirty="0"/>
          </a:p>
          <a:p>
            <a:pPr marL="226193" indent="-226193" defTabSz="429768">
              <a:defRPr sz="2256"/>
            </a:pPr>
            <a:endParaRPr lang="en-US" dirty="0"/>
          </a:p>
          <a:p>
            <a:pPr marL="226193" indent="-226193" defTabSz="429768">
              <a:defRPr sz="2256"/>
            </a:pPr>
            <a:endParaRPr dirty="0"/>
          </a:p>
          <a:p>
            <a:pPr marL="0" indent="0" defTabSz="429768">
              <a:buNone/>
              <a:defRPr sz="2256"/>
            </a:pPr>
            <a:endParaRPr dirty="0"/>
          </a:p>
          <a:p>
            <a:pPr marL="226193" indent="-226193" defTabSz="429768">
              <a:defRPr sz="2256"/>
            </a:pPr>
            <a:r>
              <a:rPr lang="ja-JP" altLang="en-US"/>
              <a:t>输出每个类别的置信度分数</a:t>
            </a:r>
            <a:endParaRPr dirty="0"/>
          </a:p>
        </p:txBody>
      </p:sp>
      <p:sp>
        <p:nvSpPr>
          <p:cNvPr id="336" name="From Regression to Multi-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从回归到多类分类</a:t>
            </a:r>
            <a:endParaRPr dirty="0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rcRect l="25783"/>
          <a:stretch>
            <a:fillRect/>
          </a:stretch>
        </p:blipFill>
        <p:spPr>
          <a:xfrm>
            <a:off x="1132789" y="1350113"/>
            <a:ext cx="2444371" cy="128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/>
          <a:srcRect l="26786"/>
          <a:stretch>
            <a:fillRect/>
          </a:stretch>
        </p:blipFill>
        <p:spPr>
          <a:xfrm>
            <a:off x="974436" y="3228819"/>
            <a:ext cx="2759307" cy="14255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Equation"/>
              <p:cNvSpPr txBox="1"/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blipFill>
                <a:blip r:embed="rId4"/>
                <a:stretch>
                  <a:fillRect l="-4118" r="-17059" b="-2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函数</a:t>
            </a:r>
            <a:endParaRPr dirty="0"/>
          </a:p>
        </p:txBody>
      </p:sp>
      <p:sp>
        <p:nvSpPr>
          <p:cNvPr id="342" name="Use exp to get positive numbers…"/>
          <p:cNvSpPr txBox="1">
            <a:spLocks noGrp="1"/>
          </p:cNvSpPr>
          <p:nvPr>
            <p:ph type="body" sz="half" idx="1"/>
          </p:nvPr>
        </p:nvSpPr>
        <p:spPr>
          <a:xfrm>
            <a:off x="321761" y="2077498"/>
            <a:ext cx="8205305" cy="1379494"/>
          </a:xfrm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/>
              <a:t>exp</a:t>
            </a:r>
            <a:r>
              <a:rPr lang="zh-CN" altLang="en-US" dirty="0"/>
              <a:t> </a:t>
            </a:r>
            <a:r>
              <a:rPr lang="ja-JP" altLang="en-US"/>
              <a:t>获得大于</a:t>
            </a:r>
            <a:r>
              <a:rPr lang="en-US" altLang="zh-CN" dirty="0"/>
              <a:t>0</a:t>
            </a:r>
            <a:r>
              <a:rPr lang="zh-CN" altLang="en-US" dirty="0"/>
              <a:t>的值</a:t>
            </a:r>
            <a:endParaRPr lang="en-US" altLang="ja-JP" dirty="0"/>
          </a:p>
          <a:p>
            <a:pPr lvl="1"/>
            <a:r>
              <a:rPr lang="ja-JP" altLang="en-US"/>
              <a:t>除以总和以获得概率分布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blipFill>
                <a:blip r:embed="rId2"/>
                <a:stretch>
                  <a:fillRect l="-1207" t="-19048" r="-805" b="-8254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Example: given scores [1, -1, 2]"/>
          <p:cNvSpPr txBox="1"/>
          <p:nvPr/>
        </p:nvSpPr>
        <p:spPr>
          <a:xfrm>
            <a:off x="1236905" y="3272719"/>
            <a:ext cx="5164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例</a:t>
            </a:r>
            <a:r>
              <a:rPr dirty="0"/>
              <a:t>: [1, -1, 2]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dirty="0" err="1"/>
              <a:t>softmax</a:t>
            </a:r>
            <a:r>
              <a:rPr lang="zh-CN" altLang="en-US" dirty="0"/>
              <a:t> </a:t>
            </a:r>
            <a:r>
              <a:rPr lang="ja-JP" altLang="en-US"/>
              <a:t>为</a:t>
            </a:r>
            <a:r>
              <a:rPr lang="en-US" dirty="0"/>
              <a:t> [0.26, 0.04, 0.7] 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4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ftmax Grad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blipFill>
                <a:blip r:embed="rId2"/>
                <a:stretch>
                  <a:fillRect t="-22000" b="-10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blipFill>
                <a:blip r:embed="rId3"/>
                <a:stretch>
                  <a:fillRect l="-4027" r="-469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e Square Lo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是否用平方损失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3" name="One-hot encoding of label y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28303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ja-JP" altLang="en-US"/>
              <a:t>进行一位有效编码</a:t>
            </a:r>
            <a:r>
              <a:rPr lang="zh-CN" altLang="en-US" dirty="0"/>
              <a:t>（</a:t>
            </a:r>
            <a:r>
              <a:rPr dirty="0"/>
              <a:t>One-hot encoding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i="1" dirty="0"/>
          </a:p>
          <a:p>
            <a:endParaRPr i="1" dirty="0"/>
          </a:p>
          <a:p>
            <a:r>
              <a:rPr lang="ja-JP" altLang="en-US"/>
              <a:t>我们需要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结果接近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altLang="ja-JP" dirty="0"/>
          </a:p>
          <a:p>
            <a:r>
              <a:rPr lang="ja-JP" altLang="en-US"/>
              <a:t>用平方损失</a:t>
            </a:r>
            <a:r>
              <a:rPr lang="zh-CN" altLang="en-US" dirty="0"/>
              <a:t>：</a:t>
            </a:r>
            <a:r>
              <a:rPr dirty="0"/>
              <a:t>y = [0, 0,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blipFill>
                <a:blip r:embed="rId2"/>
                <a:stretch>
                  <a:fillRect t="-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[0.3,   0,      0.7]"/>
          <p:cNvSpPr txBox="1"/>
          <p:nvPr/>
        </p:nvSpPr>
        <p:spPr>
          <a:xfrm>
            <a:off x="2098866" y="3771104"/>
            <a:ext cx="169250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[0.3,   0,      0.7]</a:t>
            </a:r>
          </a:p>
        </p:txBody>
      </p:sp>
      <p:sp>
        <p:nvSpPr>
          <p:cNvPr id="357" name="[0.17, 0.17, 0.66]"/>
          <p:cNvSpPr txBox="1"/>
          <p:nvPr/>
        </p:nvSpPr>
        <p:spPr>
          <a:xfrm>
            <a:off x="2097857" y="4256407"/>
            <a:ext cx="18199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[0.17, 0.17, 0.66]</a:t>
            </a:r>
          </a:p>
        </p:txBody>
      </p:sp>
      <p:sp>
        <p:nvSpPr>
          <p:cNvPr id="358" name="0.18"/>
          <p:cNvSpPr txBox="1"/>
          <p:nvPr/>
        </p:nvSpPr>
        <p:spPr>
          <a:xfrm>
            <a:off x="4431571" y="3746864"/>
            <a:ext cx="5490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0.18</a:t>
            </a:r>
          </a:p>
        </p:txBody>
      </p:sp>
      <p:sp>
        <p:nvSpPr>
          <p:cNvPr id="359" name="0.173"/>
          <p:cNvSpPr txBox="1"/>
          <p:nvPr/>
        </p:nvSpPr>
        <p:spPr>
          <a:xfrm>
            <a:off x="4449307" y="4232167"/>
            <a:ext cx="6761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0.173</a:t>
            </a:r>
          </a:p>
        </p:txBody>
      </p:sp>
      <p:sp>
        <p:nvSpPr>
          <p:cNvPr id="360" name="Softmax output"/>
          <p:cNvSpPr txBox="1"/>
          <p:nvPr/>
        </p:nvSpPr>
        <p:spPr>
          <a:xfrm>
            <a:off x="2102889" y="3334282"/>
            <a:ext cx="1426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</a:t>
            </a:r>
            <a:endParaRPr dirty="0"/>
          </a:p>
        </p:txBody>
      </p:sp>
      <p:sp>
        <p:nvSpPr>
          <p:cNvPr id="361" name="Loss"/>
          <p:cNvSpPr txBox="1"/>
          <p:nvPr/>
        </p:nvSpPr>
        <p:spPr>
          <a:xfrm>
            <a:off x="4425296" y="3310042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损失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ross Entry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交叉熵</a:t>
            </a:r>
            <a:endParaRPr dirty="0"/>
          </a:p>
        </p:txBody>
      </p:sp>
      <p:sp>
        <p:nvSpPr>
          <p:cNvPr id="364" name="Both one-hot encoding and softmax output are probability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一位有效编码与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运算结果都为概率分布</a:t>
            </a:r>
            <a:endParaRPr dirty="0"/>
          </a:p>
          <a:p>
            <a:r>
              <a:rPr lang="ja-JP" altLang="en-US"/>
              <a:t>交叉熵通常用于比较概率分布</a:t>
            </a:r>
            <a:endParaRPr dirty="0"/>
          </a:p>
          <a:p>
            <a:endParaRPr dirty="0"/>
          </a:p>
          <a:p>
            <a:pPr lvl="1"/>
            <a:r>
              <a:rPr lang="ja-JP" altLang="en-US"/>
              <a:t>如果</a:t>
            </a:r>
            <a:r>
              <a:rPr dirty="0"/>
              <a:t> </a:t>
            </a:r>
            <a:r>
              <a:rPr i="1" dirty="0"/>
              <a:t>y = </a:t>
            </a:r>
            <a:r>
              <a:rPr i="1" dirty="0" err="1"/>
              <a:t>i</a:t>
            </a:r>
            <a:r>
              <a:rPr dirty="0"/>
              <a:t>, </a:t>
            </a:r>
            <a:r>
              <a:rPr lang="ja-JP" altLang="en-US"/>
              <a:t>那么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quation"/>
              <p:cNvSpPr txBox="1"/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100" dirty="0"/>
              </a:p>
            </p:txBody>
          </p:sp>
        </mc:Choice>
        <mc:Fallback xmlns=""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blipFill>
                <a:blip r:embed="rId3"/>
                <a:stretch>
                  <a:fillRect l="-1826" r="-3196" b="-102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blipFill>
                <a:blip r:embed="rId4"/>
                <a:stretch>
                  <a:fillRect l="-4167" r="-12500" b="-109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3image7184624">
            <a:extLst>
              <a:ext uri="{FF2B5EF4-FFF2-40B4-BE49-F238E27FC236}">
                <a16:creationId xmlns:a16="http://schemas.microsoft.com/office/drawing/2014/main" id="{31F275DA-177B-E941-AF9D-5973F8C7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6" y="-184660"/>
            <a:ext cx="7350427" cy="55128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Linear Methods"/>
          <p:cNvSpPr txBox="1">
            <a:spLocks noGrp="1"/>
          </p:cNvSpPr>
          <p:nvPr>
            <p:ph type="title"/>
          </p:nvPr>
        </p:nvSpPr>
        <p:spPr>
          <a:xfrm>
            <a:off x="4361889" y="405626"/>
            <a:ext cx="7772401" cy="10307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ar Model vs 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线性回归与</a:t>
            </a:r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blipFill>
                <a:blip r:embed="rId2"/>
                <a:stretch>
                  <a:fillRect l="-11111" r="-13889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blipFill>
                <a:blip r:embed="rId3"/>
                <a:stretch>
                  <a:fillRect l="-4545" r="-9848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1" name="k-class classification"/>
          <p:cNvSpPr txBox="1"/>
          <p:nvPr/>
        </p:nvSpPr>
        <p:spPr>
          <a:xfrm>
            <a:off x="5502717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dirty="0" err="1"/>
              <a:t>softmax</a:t>
            </a:r>
            <a:r>
              <a:rPr lang="ja-JP" altLang="en-US"/>
              <a:t>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分类问题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2" name="single value regression"/>
          <p:cNvSpPr txBox="1"/>
          <p:nvPr/>
        </p:nvSpPr>
        <p:spPr>
          <a:xfrm>
            <a:off x="2909685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线性回归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回归问题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3" name="Problem"/>
          <p:cNvSpPr txBox="1"/>
          <p:nvPr/>
        </p:nvSpPr>
        <p:spPr>
          <a:xfrm>
            <a:off x="1126927" y="157117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问题</a:t>
            </a:r>
            <a:endParaRPr dirty="0"/>
          </a:p>
        </p:txBody>
      </p:sp>
      <p:sp>
        <p:nvSpPr>
          <p:cNvPr id="374" name="Model"/>
          <p:cNvSpPr txBox="1"/>
          <p:nvPr/>
        </p:nvSpPr>
        <p:spPr>
          <a:xfrm>
            <a:off x="1134413" y="270463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模型</a:t>
            </a:r>
            <a:endParaRPr dirty="0"/>
          </a:p>
        </p:txBody>
      </p:sp>
      <p:sp>
        <p:nvSpPr>
          <p:cNvPr id="375" name="Loss"/>
          <p:cNvSpPr txBox="1"/>
          <p:nvPr/>
        </p:nvSpPr>
        <p:spPr>
          <a:xfrm>
            <a:off x="1134413" y="362515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p:sp>
        <p:nvSpPr>
          <p:cNvPr id="376" name="Squared loss"/>
          <p:cNvSpPr txBox="1"/>
          <p:nvPr/>
        </p:nvSpPr>
        <p:spPr>
          <a:xfrm>
            <a:off x="3140516" y="360038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平方损失</a:t>
            </a:r>
            <a:endParaRPr dirty="0"/>
          </a:p>
        </p:txBody>
      </p:sp>
      <p:sp>
        <p:nvSpPr>
          <p:cNvPr id="377" name="Cross-entropy loss"/>
          <p:cNvSpPr txBox="1"/>
          <p:nvPr/>
        </p:nvSpPr>
        <p:spPr>
          <a:xfrm>
            <a:off x="5848965" y="3600389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交叉熵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Equation"/>
              <p:cNvSpPr txBox="1"/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blipFill>
                <a:blip r:embed="rId4"/>
                <a:stretch>
                  <a:fillRect l="-3704" r="-8333" b="-5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blipFill>
                <a:blip r:embed="rId5"/>
                <a:stretch>
                  <a:fillRect l="-4478" r="-7463" b="-368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594633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use Buying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156" name="Pick a house, take a tour, and read facts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691388" cy="1414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挑选一间别墅</a:t>
            </a:r>
            <a:r>
              <a:rPr lang="zh-CN" altLang="en-US" dirty="0"/>
              <a:t>，</a:t>
            </a:r>
            <a:r>
              <a:rPr lang="ja-JP" altLang="en-US"/>
              <a:t>逛一逛</a:t>
            </a:r>
            <a:r>
              <a:rPr lang="zh-CN" altLang="en-US" dirty="0"/>
              <a:t>，</a:t>
            </a:r>
            <a:r>
              <a:rPr lang="ja-JP" altLang="en-US"/>
              <a:t>了解卖点</a:t>
            </a:r>
            <a:endParaRPr dirty="0"/>
          </a:p>
          <a:p>
            <a:r>
              <a:rPr lang="ja-JP" altLang="en-US"/>
              <a:t>估计竞拍价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2" y="3233971"/>
            <a:ext cx="4123007" cy="920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4119627" y="1029350"/>
            <a:ext cx="5420459" cy="4022348"/>
            <a:chOff x="0" y="0"/>
            <a:chExt cx="5420457" cy="4022347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05" y="0"/>
              <a:ext cx="1664578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422566"/>
              <a:ext cx="5420458" cy="2599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534" y="5316"/>
              <a:ext cx="1551173" cy="1082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8059" y="0"/>
              <a:ext cx="1616956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Listing price from agent"/>
          <p:cNvSpPr/>
          <p:nvPr/>
        </p:nvSpPr>
        <p:spPr>
          <a:xfrm>
            <a:off x="542133" y="2364583"/>
            <a:ext cx="1379539" cy="93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" y="0"/>
                </a:moveTo>
                <a:cubicBezTo>
                  <a:pt x="433" y="0"/>
                  <a:pt x="0" y="637"/>
                  <a:pt x="0" y="1419"/>
                </a:cubicBezTo>
                <a:lnTo>
                  <a:pt x="0" y="15822"/>
                </a:lnTo>
                <a:cubicBezTo>
                  <a:pt x="0" y="16604"/>
                  <a:pt x="433" y="17232"/>
                  <a:pt x="963" y="17232"/>
                </a:cubicBezTo>
                <a:lnTo>
                  <a:pt x="1672" y="17232"/>
                </a:lnTo>
                <a:lnTo>
                  <a:pt x="3592" y="21600"/>
                </a:lnTo>
                <a:lnTo>
                  <a:pt x="5512" y="17232"/>
                </a:lnTo>
                <a:lnTo>
                  <a:pt x="20643" y="17232"/>
                </a:lnTo>
                <a:cubicBezTo>
                  <a:pt x="21174" y="17232"/>
                  <a:pt x="21600" y="16604"/>
                  <a:pt x="21600" y="15822"/>
                </a:cubicBezTo>
                <a:lnTo>
                  <a:pt x="21600" y="1419"/>
                </a:lnTo>
                <a:cubicBezTo>
                  <a:pt x="21600" y="637"/>
                  <a:pt x="21174" y="0"/>
                  <a:pt x="20643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代理商的</a:t>
            </a:r>
            <a:endParaRPr lang="en-US" altLang="ja-JP" dirty="0"/>
          </a:p>
          <a:p>
            <a:r>
              <a:rPr lang="ja-JP" altLang="en-US"/>
              <a:t>市场价格</a:t>
            </a:r>
            <a:endParaRPr dirty="0"/>
          </a:p>
        </p:txBody>
      </p:sp>
      <p:sp>
        <p:nvSpPr>
          <p:cNvPr id="164" name="Predicted sale price"/>
          <p:cNvSpPr/>
          <p:nvPr/>
        </p:nvSpPr>
        <p:spPr>
          <a:xfrm>
            <a:off x="2368738" y="4084865"/>
            <a:ext cx="1379539" cy="96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lnTo>
                  <a:pt x="565" y="5435"/>
                </a:lnTo>
                <a:cubicBezTo>
                  <a:pt x="235" y="5663"/>
                  <a:pt x="0" y="6125"/>
                  <a:pt x="0" y="6678"/>
                </a:cubicBezTo>
                <a:lnTo>
                  <a:pt x="0" y="20200"/>
                </a:lnTo>
                <a:cubicBezTo>
                  <a:pt x="0" y="20973"/>
                  <a:pt x="445" y="21600"/>
                  <a:pt x="994" y="21600"/>
                </a:cubicBezTo>
                <a:lnTo>
                  <a:pt x="20606" y="21600"/>
                </a:lnTo>
                <a:cubicBezTo>
                  <a:pt x="21155" y="21600"/>
                  <a:pt x="21600" y="20973"/>
                  <a:pt x="21600" y="20200"/>
                </a:cubicBezTo>
                <a:lnTo>
                  <a:pt x="21600" y="6678"/>
                </a:lnTo>
                <a:cubicBezTo>
                  <a:pt x="21600" y="5904"/>
                  <a:pt x="21155" y="5277"/>
                  <a:pt x="20606" y="5277"/>
                </a:cubicBezTo>
                <a:lnTo>
                  <a:pt x="3822" y="5277"/>
                </a:lnTo>
                <a:lnTo>
                  <a:pt x="221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估计</a:t>
            </a:r>
            <a:endParaRPr lang="en-US" altLang="ja-JP" dirty="0"/>
          </a:p>
          <a:p>
            <a:r>
              <a:rPr lang="ja-JP" altLang="en-US"/>
              <a:t>销售价格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use Pri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endParaRPr dirty="0"/>
          </a:p>
        </p:txBody>
      </p:sp>
      <p:sp>
        <p:nvSpPr>
          <p:cNvPr id="167" name="Very important, that’s real money…"/>
          <p:cNvSpPr txBox="1">
            <a:spLocks noGrp="1"/>
          </p:cNvSpPr>
          <p:nvPr>
            <p:ph type="body" sz="quarter" idx="1"/>
          </p:nvPr>
        </p:nvSpPr>
        <p:spPr>
          <a:xfrm>
            <a:off x="394490" y="791973"/>
            <a:ext cx="8205304" cy="564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非常重要</a:t>
            </a:r>
            <a:r>
              <a:rPr lang="zh-CN" altLang="en-US" dirty="0"/>
              <a:t>，</a:t>
            </a:r>
            <a:r>
              <a:rPr lang="ja-JP" altLang="en-US"/>
              <a:t>因为这是真钱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68" name="$100K+ gap"/>
          <p:cNvSpPr txBox="1"/>
          <p:nvPr/>
        </p:nvSpPr>
        <p:spPr>
          <a:xfrm>
            <a:off x="5711278" y="824440"/>
            <a:ext cx="2077121" cy="5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$100K+ </a:t>
            </a:r>
            <a:r>
              <a:rPr lang="ja-JP" altLang="en-US"/>
              <a:t>差距</a:t>
            </a:r>
            <a:endParaRPr dirty="0"/>
          </a:p>
        </p:txBody>
      </p:sp>
      <p:sp>
        <p:nvSpPr>
          <p:cNvPr id="169" name="Year"/>
          <p:cNvSpPr txBox="1"/>
          <p:nvPr/>
        </p:nvSpPr>
        <p:spPr>
          <a:xfrm>
            <a:off x="1845008" y="3247920"/>
            <a:ext cx="587767" cy="36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Year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709" y="1553187"/>
            <a:ext cx="7410449" cy="2502355"/>
            <a:chOff x="0" y="0"/>
            <a:chExt cx="7410447" cy="250235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/>
            <a:srcRect l="16773" r="22011" b="21088"/>
            <a:stretch>
              <a:fillRect/>
            </a:stretch>
          </p:blipFill>
          <p:spPr>
            <a:xfrm>
              <a:off x="714629" y="172530"/>
              <a:ext cx="3269803" cy="1812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What A paid"/>
            <p:cNvSpPr/>
            <p:nvPr/>
          </p:nvSpPr>
          <p:spPr>
            <a:xfrm>
              <a:off x="2261465" y="0"/>
              <a:ext cx="2143919" cy="8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876"/>
                    <a:pt x="0" y="1955"/>
                  </a:cubicBezTo>
                  <a:lnTo>
                    <a:pt x="0" y="13623"/>
                  </a:lnTo>
                  <a:cubicBezTo>
                    <a:pt x="0" y="14702"/>
                    <a:pt x="335" y="15567"/>
                    <a:pt x="748" y="15567"/>
                  </a:cubicBezTo>
                  <a:lnTo>
                    <a:pt x="1300" y="15567"/>
                  </a:lnTo>
                  <a:lnTo>
                    <a:pt x="2795" y="21600"/>
                  </a:lnTo>
                  <a:lnTo>
                    <a:pt x="4294" y="15567"/>
                  </a:lnTo>
                  <a:lnTo>
                    <a:pt x="20852" y="15567"/>
                  </a:lnTo>
                  <a:cubicBezTo>
                    <a:pt x="21265" y="15567"/>
                    <a:pt x="21600" y="14702"/>
                    <a:pt x="21600" y="13623"/>
                  </a:cubicBezTo>
                  <a:lnTo>
                    <a:pt x="21600" y="1955"/>
                  </a:lnTo>
                  <a:cubicBezTo>
                    <a:pt x="21600" y="876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 </a:t>
              </a:r>
              <a:r>
                <a:rPr lang="ja-JP" altLang="en-US"/>
                <a:t>付了多少</a:t>
              </a:r>
              <a:endParaRPr dirty="0"/>
            </a:p>
          </p:txBody>
        </p:sp>
        <p:sp>
          <p:nvSpPr>
            <p:cNvPr id="172" name="Historical price estimation over years"/>
            <p:cNvSpPr/>
            <p:nvPr/>
          </p:nvSpPr>
          <p:spPr>
            <a:xfrm>
              <a:off x="617656" y="1220818"/>
              <a:ext cx="2845991" cy="59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2" y="0"/>
                  </a:moveTo>
                  <a:lnTo>
                    <a:pt x="3825" y="11702"/>
                  </a:lnTo>
                  <a:lnTo>
                    <a:pt x="563" y="11702"/>
                  </a:lnTo>
                  <a:cubicBezTo>
                    <a:pt x="252" y="11702"/>
                    <a:pt x="0" y="12040"/>
                    <a:pt x="0" y="12458"/>
                  </a:cubicBezTo>
                  <a:lnTo>
                    <a:pt x="0" y="20844"/>
                  </a:lnTo>
                  <a:cubicBezTo>
                    <a:pt x="0" y="21261"/>
                    <a:pt x="252" y="21600"/>
                    <a:pt x="563" y="21600"/>
                  </a:cubicBezTo>
                  <a:lnTo>
                    <a:pt x="21037" y="21600"/>
                  </a:lnTo>
                  <a:cubicBezTo>
                    <a:pt x="21348" y="21600"/>
                    <a:pt x="21600" y="21261"/>
                    <a:pt x="21600" y="20844"/>
                  </a:cubicBezTo>
                  <a:lnTo>
                    <a:pt x="21600" y="12458"/>
                  </a:lnTo>
                  <a:cubicBezTo>
                    <a:pt x="21600" y="12040"/>
                    <a:pt x="21348" y="11702"/>
                    <a:pt x="21037" y="11702"/>
                  </a:cubicBezTo>
                  <a:lnTo>
                    <a:pt x="6078" y="11702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lang="en-US" altLang="ja-JP" dirty="0"/>
            </a:p>
            <a:p>
              <a:r>
                <a:rPr lang="ja-JP" altLang="en-US"/>
                <a:t>往年房价</a:t>
              </a:r>
              <a:endParaRPr dirty="0"/>
            </a:p>
          </p:txBody>
        </p:sp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3"/>
            <a:srcRect l="37690" b="19460"/>
            <a:stretch>
              <a:fillRect/>
            </a:stretch>
          </p:blipFill>
          <p:spPr>
            <a:xfrm>
              <a:off x="4460279" y="498445"/>
              <a:ext cx="2950168" cy="2003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What B paid"/>
            <p:cNvSpPr/>
            <p:nvPr/>
          </p:nvSpPr>
          <p:spPr>
            <a:xfrm>
              <a:off x="5050050" y="29292"/>
              <a:ext cx="2143920" cy="79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901"/>
                    <a:pt x="0" y="2012"/>
                  </a:cubicBezTo>
                  <a:lnTo>
                    <a:pt x="0" y="14016"/>
                  </a:lnTo>
                  <a:cubicBezTo>
                    <a:pt x="0" y="15127"/>
                    <a:pt x="335" y="16017"/>
                    <a:pt x="748" y="16017"/>
                  </a:cubicBezTo>
                  <a:lnTo>
                    <a:pt x="10772" y="16017"/>
                  </a:lnTo>
                  <a:lnTo>
                    <a:pt x="12263" y="21600"/>
                  </a:lnTo>
                  <a:lnTo>
                    <a:pt x="13759" y="16017"/>
                  </a:lnTo>
                  <a:lnTo>
                    <a:pt x="20852" y="16017"/>
                  </a:lnTo>
                  <a:cubicBezTo>
                    <a:pt x="21265" y="16017"/>
                    <a:pt x="21600" y="15127"/>
                    <a:pt x="21600" y="14016"/>
                  </a:cubicBezTo>
                  <a:lnTo>
                    <a:pt x="21600" y="2012"/>
                  </a:lnTo>
                  <a:cubicBezTo>
                    <a:pt x="21600" y="901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 </a:t>
              </a:r>
              <a:r>
                <a:rPr lang="ja-JP" altLang="en-US"/>
                <a:t>付了多少</a:t>
              </a:r>
              <a:endParaRPr lang="ja-JP" altLang="en-US" dirty="0"/>
            </a:p>
          </p:txBody>
        </p:sp>
        <p:sp>
          <p:nvSpPr>
            <p:cNvPr id="175" name="Price"/>
            <p:cNvSpPr txBox="1"/>
            <p:nvPr/>
          </p:nvSpPr>
          <p:spPr>
            <a:xfrm>
              <a:off x="0" y="825171"/>
              <a:ext cx="755704" cy="424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Price</a:t>
              </a:r>
            </a:p>
          </p:txBody>
        </p:sp>
      </p:grpSp>
      <p:sp>
        <p:nvSpPr>
          <p:cNvPr id="177" name="Redfin overestimated the price, and B believed it"/>
          <p:cNvSpPr txBox="1"/>
          <p:nvPr/>
        </p:nvSpPr>
        <p:spPr>
          <a:xfrm>
            <a:off x="4796813" y="3774680"/>
            <a:ext cx="4132034" cy="54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Redfin </a:t>
            </a:r>
            <a:r>
              <a:rPr lang="ja-JP" altLang="en-US"/>
              <a:t>高估房价</a:t>
            </a:r>
            <a:r>
              <a:rPr lang="zh-CN" altLang="en-US" dirty="0"/>
              <a:t>，</a:t>
            </a:r>
            <a:r>
              <a:rPr dirty="0"/>
              <a:t>B </a:t>
            </a:r>
            <a:r>
              <a:rPr lang="ja-JP" altLang="en-US"/>
              <a:t>相信它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Simplifi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一个简易模型</a:t>
            </a:r>
            <a:endParaRPr dirty="0"/>
          </a:p>
        </p:txBody>
      </p:sp>
      <p:sp>
        <p:nvSpPr>
          <p:cNvPr id="180" name="Assumption 1 The key factors impacting the prices are #Beds, #Baths, Living Sqft, denoted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1</a:t>
            </a:r>
            <a:br>
              <a:rPr dirty="0"/>
            </a:br>
            <a:r>
              <a:rPr lang="ja-JP" altLang="en-US"/>
              <a:t>影响房价的关键因素</a:t>
            </a:r>
            <a:r>
              <a:rPr lang="zh-CN" altLang="en-US" dirty="0"/>
              <a:t>：</a:t>
            </a:r>
            <a:br>
              <a:rPr dirty="0"/>
            </a:br>
            <a:r>
              <a:rPr lang="ja-JP" altLang="en-US"/>
              <a:t>卧室数目</a:t>
            </a:r>
            <a:r>
              <a:rPr lang="zh-CN" altLang="en-US" dirty="0"/>
              <a:t>，</a:t>
            </a:r>
            <a:r>
              <a:rPr lang="ja-JP" altLang="en-US"/>
              <a:t>卫浴数目和房子大小</a:t>
            </a:r>
            <a:r>
              <a:rPr lang="zh-CN" altLang="en-US" dirty="0"/>
              <a:t>，</a:t>
            </a:r>
            <a:r>
              <a:rPr lang="ja-JP" altLang="en-US"/>
              <a:t>分别用</a:t>
            </a:r>
            <a:r>
              <a:rPr lang="en-US" altLang="ja-JP" dirty="0"/>
              <a:t>				</a:t>
            </a:r>
            <a:r>
              <a:rPr lang="ja-JP" altLang="en-US"/>
              <a:t>表示</a:t>
            </a:r>
            <a:endParaRPr dirty="0"/>
          </a:p>
          <a:p>
            <a:r>
              <a:rPr lang="ja-JP" altLang="en-US"/>
              <a:t>假设</a:t>
            </a:r>
            <a:r>
              <a:rPr lang="zh-CN" altLang="en-US" dirty="0"/>
              <a:t> </a:t>
            </a:r>
            <a:r>
              <a:rPr dirty="0"/>
              <a:t>2</a:t>
            </a:r>
            <a:br>
              <a:rPr dirty="0"/>
            </a:br>
            <a:r>
              <a:rPr lang="ja-JP" altLang="en-US"/>
              <a:t>销售价格是关键因素的加权总和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权重和偏差稍后确定</a:t>
            </a:r>
            <a:r>
              <a:rPr lang="zh-CN" altLang="en-US" dirty="0"/>
              <a:t>。</a:t>
            </a:r>
            <a:endParaRPr dirty="0"/>
          </a:p>
        </p:txBody>
      </p:sp>
      <p:grpSp>
        <p:nvGrpSpPr>
          <p:cNvPr id="185" name="Group"/>
          <p:cNvGrpSpPr/>
          <p:nvPr/>
        </p:nvGrpSpPr>
        <p:grpSpPr>
          <a:xfrm>
            <a:off x="5535164" y="62367"/>
            <a:ext cx="3558553" cy="1165816"/>
            <a:chOff x="0" y="0"/>
            <a:chExt cx="3558552" cy="1165814"/>
          </a:xfrm>
        </p:grpSpPr>
        <p:pic>
          <p:nvPicPr>
            <p:cNvPr id="181" name="Image" descr="Image"/>
            <p:cNvPicPr>
              <a:picLocks noChangeAspect="1"/>
            </p:cNvPicPr>
            <p:nvPr/>
          </p:nvPicPr>
          <p:blipFill>
            <a:blip r:embed="rId2"/>
            <a:srcRect l="31824"/>
            <a:stretch>
              <a:fillRect/>
            </a:stretch>
          </p:blipFill>
          <p:spPr>
            <a:xfrm>
              <a:off x="0" y="0"/>
              <a:ext cx="3558553" cy="1165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Oval"/>
            <p:cNvSpPr/>
            <p:nvPr/>
          </p:nvSpPr>
          <p:spPr>
            <a:xfrm>
              <a:off x="176636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Oval"/>
            <p:cNvSpPr/>
            <p:nvPr/>
          </p:nvSpPr>
          <p:spPr>
            <a:xfrm>
              <a:off x="1033618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Oval"/>
            <p:cNvSpPr/>
            <p:nvPr/>
          </p:nvSpPr>
          <p:spPr>
            <a:xfrm>
              <a:off x="1876833" y="1269"/>
              <a:ext cx="1417681" cy="59776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blipFill>
                <a:blip r:embed="rId3"/>
                <a:stretch>
                  <a:fillRect l="-6494" r="-20779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Equation"/>
              <p:cNvSpPr txBox="1"/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blipFill>
                <a:blip r:embed="rId4"/>
                <a:stretch>
                  <a:fillRect l="-3042" r="-16350" b="-541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  <p:sp>
        <p:nvSpPr>
          <p:cNvPr id="190" name="Given n-dimensional in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给予</a:t>
            </a:r>
            <a:r>
              <a:rPr dirty="0"/>
              <a:t> </a:t>
            </a:r>
            <a:r>
              <a:rPr i="1" dirty="0"/>
              <a:t>n</a:t>
            </a:r>
            <a:r>
              <a:rPr lang="zh-CN" altLang="en-US" i="1" dirty="0"/>
              <a:t> </a:t>
            </a:r>
            <a:r>
              <a:rPr lang="ja-JP" altLang="en-US"/>
              <a:t>维输入</a:t>
            </a:r>
            <a:r>
              <a:rPr lang="zh-CN" altLang="en-US" dirty="0"/>
              <a:t>，</a:t>
            </a:r>
            <a:endParaRPr dirty="0"/>
          </a:p>
          <a:p>
            <a:r>
              <a:rPr lang="ja-JP" altLang="en-US"/>
              <a:t>线性方法有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个权重和偏差</a:t>
            </a:r>
            <a:r>
              <a:rPr lang="zh-CN" altLang="en-US" dirty="0"/>
              <a:t>：</a:t>
            </a:r>
            <a:br>
              <a:rPr dirty="0"/>
            </a:br>
            <a:endParaRPr dirty="0"/>
          </a:p>
          <a:p>
            <a:endParaRPr dirty="0"/>
          </a:p>
          <a:p>
            <a:r>
              <a:rPr lang="ja-JP" altLang="en-US"/>
              <a:t>输出是输入的加权总和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矢量化版本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Equation"/>
              <p:cNvSpPr txBox="1"/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blipFill>
                <a:blip r:embed="rId2"/>
                <a:stretch>
                  <a:fillRect l="-1667" r="-2500" b="-481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Equation"/>
              <p:cNvSpPr txBox="1"/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blipFill>
                <a:blip r:embed="rId3"/>
                <a:stretch>
                  <a:fillRect l="-2778" r="-1055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Equation"/>
              <p:cNvSpPr txBox="1"/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blipFill>
                <a:blip r:embed="rId4"/>
                <a:stretch>
                  <a:fillRect l="-2725" r="-1335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blipFill>
                <a:blip r:embed="rId5"/>
                <a:stretch>
                  <a:fillRect l="-5755" r="-1079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ar Model as a Single-layer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线性方法是一个单层神经网络</a:t>
            </a:r>
            <a:endParaRPr dirty="0"/>
          </a:p>
        </p:txBody>
      </p:sp>
      <p:sp>
        <p:nvSpPr>
          <p:cNvPr id="197" name="We can stack multiple layers to get deep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40592" y="3810503"/>
            <a:ext cx="8205304" cy="7527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我们可以堆叠多个层来获得深层神经网络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07" y="924383"/>
            <a:ext cx="6697586" cy="262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eural Networks Derive from Neuro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神经科学的灵感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91" y="1610603"/>
            <a:ext cx="5523418" cy="2957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Inputs"/>
          <p:cNvSpPr/>
          <p:nvPr/>
        </p:nvSpPr>
        <p:spPr>
          <a:xfrm>
            <a:off x="1176573" y="1416467"/>
            <a:ext cx="1039416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8" y="0"/>
                </a:moveTo>
                <a:cubicBezTo>
                  <a:pt x="574" y="0"/>
                  <a:pt x="0" y="1221"/>
                  <a:pt x="0" y="2718"/>
                </a:cubicBezTo>
                <a:lnTo>
                  <a:pt x="0" y="18882"/>
                </a:lnTo>
                <a:cubicBezTo>
                  <a:pt x="0" y="20379"/>
                  <a:pt x="574" y="21600"/>
                  <a:pt x="1278" y="21600"/>
                </a:cubicBezTo>
                <a:lnTo>
                  <a:pt x="16412" y="21600"/>
                </a:lnTo>
                <a:cubicBezTo>
                  <a:pt x="17117" y="21600"/>
                  <a:pt x="17682" y="20379"/>
                  <a:pt x="17682" y="18882"/>
                </a:cubicBezTo>
                <a:lnTo>
                  <a:pt x="17682" y="14938"/>
                </a:lnTo>
                <a:lnTo>
                  <a:pt x="21600" y="12045"/>
                </a:lnTo>
                <a:lnTo>
                  <a:pt x="17682" y="9152"/>
                </a:lnTo>
                <a:lnTo>
                  <a:pt x="17682" y="2718"/>
                </a:lnTo>
                <a:cubicBezTo>
                  <a:pt x="17682" y="1221"/>
                  <a:pt x="17117" y="0"/>
                  <a:pt x="16412" y="0"/>
                </a:cubicBezTo>
                <a:lnTo>
                  <a:pt x="127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03" name="Computation happens here"/>
          <p:cNvSpPr/>
          <p:nvPr/>
        </p:nvSpPr>
        <p:spPr>
          <a:xfrm>
            <a:off x="609637" y="2987580"/>
            <a:ext cx="2246297" cy="80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4" y="0"/>
                </a:moveTo>
                <a:cubicBezTo>
                  <a:pt x="208" y="0"/>
                  <a:pt x="0" y="589"/>
                  <a:pt x="0" y="1311"/>
                </a:cubicBezTo>
                <a:lnTo>
                  <a:pt x="0" y="20299"/>
                </a:lnTo>
                <a:cubicBezTo>
                  <a:pt x="0" y="21022"/>
                  <a:pt x="208" y="21600"/>
                  <a:pt x="464" y="21600"/>
                </a:cubicBezTo>
                <a:lnTo>
                  <a:pt x="14318" y="21600"/>
                </a:lnTo>
                <a:cubicBezTo>
                  <a:pt x="14574" y="21600"/>
                  <a:pt x="14778" y="21022"/>
                  <a:pt x="14778" y="20299"/>
                </a:cubicBezTo>
                <a:lnTo>
                  <a:pt x="14778" y="14969"/>
                </a:lnTo>
                <a:lnTo>
                  <a:pt x="21600" y="12357"/>
                </a:lnTo>
                <a:lnTo>
                  <a:pt x="14778" y="9734"/>
                </a:lnTo>
                <a:lnTo>
                  <a:pt x="14778" y="1311"/>
                </a:lnTo>
                <a:cubicBezTo>
                  <a:pt x="14778" y="589"/>
                  <a:pt x="14574" y="0"/>
                  <a:pt x="14318" y="0"/>
                </a:cubicBezTo>
                <a:lnTo>
                  <a:pt x="464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计算在此发生</a:t>
            </a:r>
            <a:endParaRPr dirty="0"/>
          </a:p>
        </p:txBody>
      </p:sp>
      <p:sp>
        <p:nvSpPr>
          <p:cNvPr id="204" name="Output"/>
          <p:cNvSpPr/>
          <p:nvPr/>
        </p:nvSpPr>
        <p:spPr>
          <a:xfrm>
            <a:off x="3547398" y="3481118"/>
            <a:ext cx="1021558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608" y="16198"/>
                </a:lnTo>
                <a:lnTo>
                  <a:pt x="3608" y="21036"/>
                </a:lnTo>
                <a:cubicBezTo>
                  <a:pt x="3608" y="21351"/>
                  <a:pt x="3917" y="21600"/>
                  <a:pt x="4297" y="21600"/>
                </a:cubicBezTo>
                <a:lnTo>
                  <a:pt x="20912" y="21600"/>
                </a:lnTo>
                <a:cubicBezTo>
                  <a:pt x="21291" y="21600"/>
                  <a:pt x="21600" y="21351"/>
                  <a:pt x="21600" y="21036"/>
                </a:cubicBezTo>
                <a:lnTo>
                  <a:pt x="21600" y="12766"/>
                </a:lnTo>
                <a:cubicBezTo>
                  <a:pt x="21600" y="12452"/>
                  <a:pt x="21291" y="12196"/>
                  <a:pt x="20912" y="12196"/>
                </a:cubicBezTo>
                <a:lnTo>
                  <a:pt x="5564" y="121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205" name="Send to the next layer"/>
          <p:cNvSpPr/>
          <p:nvPr/>
        </p:nvSpPr>
        <p:spPr>
          <a:xfrm>
            <a:off x="6532182" y="2403352"/>
            <a:ext cx="2253579" cy="134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48" y="15406"/>
                </a:lnTo>
                <a:lnTo>
                  <a:pt x="2448" y="21083"/>
                </a:lnTo>
                <a:cubicBezTo>
                  <a:pt x="2448" y="21371"/>
                  <a:pt x="2564" y="21600"/>
                  <a:pt x="2707" y="21600"/>
                </a:cubicBezTo>
                <a:lnTo>
                  <a:pt x="21341" y="21600"/>
                </a:lnTo>
                <a:cubicBezTo>
                  <a:pt x="21484" y="21600"/>
                  <a:pt x="21600" y="21371"/>
                  <a:pt x="21600" y="21083"/>
                </a:cubicBezTo>
                <a:lnTo>
                  <a:pt x="21600" y="13505"/>
                </a:lnTo>
                <a:cubicBezTo>
                  <a:pt x="21600" y="13217"/>
                  <a:pt x="21484" y="12982"/>
                  <a:pt x="21341" y="12982"/>
                </a:cubicBezTo>
                <a:lnTo>
                  <a:pt x="3175" y="12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algn="r"/>
            <a:r>
              <a:rPr lang="ja-JP" altLang="en-US"/>
              <a:t>发到下一个神经元</a:t>
            </a:r>
            <a:endParaRPr dirty="0"/>
          </a:p>
        </p:txBody>
      </p:sp>
      <p:sp>
        <p:nvSpPr>
          <p:cNvPr id="206" name="The real neuron"/>
          <p:cNvSpPr txBox="1"/>
          <p:nvPr/>
        </p:nvSpPr>
        <p:spPr>
          <a:xfrm>
            <a:off x="3679522" y="917106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lang="ja-JP" altLang="en-US"/>
              <a:t>真实的神经元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993</Words>
  <Application>Microsoft Macintosh PowerPoint</Application>
  <PresentationFormat>全屏显示(16:9)</PresentationFormat>
  <Paragraphs>219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Helvetica</vt:lpstr>
      <vt:lpstr>DeckTemplate-AWS</vt:lpstr>
      <vt:lpstr>PowerPoint 演示文稿</vt:lpstr>
      <vt:lpstr>概要</vt:lpstr>
      <vt:lpstr>线性方法</vt:lpstr>
      <vt:lpstr>房价预测 101</vt:lpstr>
      <vt:lpstr>房价预测</vt:lpstr>
      <vt:lpstr>一个简易模型</vt:lpstr>
      <vt:lpstr>线性方法</vt:lpstr>
      <vt:lpstr>线性方法是一个单层神经网络</vt:lpstr>
      <vt:lpstr>神经科学的灵感</vt:lpstr>
      <vt:lpstr>测量估计质量</vt:lpstr>
      <vt:lpstr>训练数据集 </vt:lpstr>
      <vt:lpstr>学习参数</vt:lpstr>
      <vt:lpstr>封闭解</vt:lpstr>
      <vt:lpstr>基础优化</vt:lpstr>
      <vt:lpstr>梯度下降 </vt:lpstr>
      <vt:lpstr>选择学习率</vt:lpstr>
      <vt:lpstr>小批量随机梯度下降（SGD）</vt:lpstr>
      <vt:lpstr>选择批量值</vt:lpstr>
      <vt:lpstr>总结</vt:lpstr>
      <vt:lpstr>softmax 回归</vt:lpstr>
      <vt:lpstr>回归与分类</vt:lpstr>
      <vt:lpstr>Kaggle上的各种分类任务</vt:lpstr>
      <vt:lpstr>Kaggle上的各种分类任务</vt:lpstr>
      <vt:lpstr>Kaggle上的各种分类任务</vt:lpstr>
      <vt:lpstr>从回归到多类分类</vt:lpstr>
      <vt:lpstr>softmax 函数</vt:lpstr>
      <vt:lpstr>softmax 梯度</vt:lpstr>
      <vt:lpstr>是否用平方损失？</vt:lpstr>
      <vt:lpstr>交叉熵</vt:lpstr>
      <vt:lpstr>线性回归与softmax回归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46</cp:revision>
  <dcterms:modified xsi:type="dcterms:W3CDTF">2019-11-05T19:34:02Z</dcterms:modified>
</cp:coreProperties>
</file>